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72" r:id="rId16"/>
    <p:sldId id="271" r:id="rId17"/>
    <p:sldId id="273" r:id="rId18"/>
    <p:sldId id="265" r:id="rId1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365B8-C270-4390-9E5B-71F232C1DC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2327599A-59FC-43C7-AD85-74A4D0329F6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Atomic and ionic radii</a:t>
          </a:r>
        </a:p>
        <a:p>
          <a:pPr marL="0"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677D29EA-0B97-4BD7-95A9-C85496DCE71F}" type="parTrans" cxnId="{03531559-DC65-4BD6-B1CF-CF6B3E88AE12}">
      <dgm:prSet/>
      <dgm:spPr/>
      <dgm:t>
        <a:bodyPr/>
        <a:lstStyle/>
        <a:p>
          <a:endParaRPr lang="ru-KZ"/>
        </a:p>
      </dgm:t>
    </dgm:pt>
    <dgm:pt modelId="{5EDCF69C-E275-4980-A341-032AA010E0BD}" type="sibTrans" cxnId="{03531559-DC65-4BD6-B1CF-CF6B3E88AE12}">
      <dgm:prSet/>
      <dgm:spPr/>
      <dgm:t>
        <a:bodyPr/>
        <a:lstStyle/>
        <a:p>
          <a:endParaRPr lang="ru-KZ"/>
        </a:p>
      </dgm:t>
    </dgm:pt>
    <dgm:pt modelId="{C8827448-D2BF-4B9E-BDD2-FDEE3760181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Ionization energy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8CFBE701-0080-4FC3-BCE4-B3F33049A173}" type="parTrans" cxnId="{7BCD220E-E1BB-4111-9F27-BFEAB8F6A85F}">
      <dgm:prSet/>
      <dgm:spPr/>
      <dgm:t>
        <a:bodyPr/>
        <a:lstStyle/>
        <a:p>
          <a:endParaRPr lang="ru-KZ"/>
        </a:p>
      </dgm:t>
    </dgm:pt>
    <dgm:pt modelId="{5FEA5CFF-7A08-4D72-A9D2-98703042FF8C}" type="sibTrans" cxnId="{7BCD220E-E1BB-4111-9F27-BFEAB8F6A85F}">
      <dgm:prSet/>
      <dgm:spPr/>
      <dgm:t>
        <a:bodyPr/>
        <a:lstStyle/>
        <a:p>
          <a:endParaRPr lang="ru-KZ"/>
        </a:p>
      </dgm:t>
    </dgm:pt>
    <dgm:pt modelId="{FE209E2C-6BA7-4D5F-8D96-666A11931B1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Electronegativity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BBEC5BBE-175E-407F-A180-5EEE5BCEC45B}" type="parTrans" cxnId="{ED9AB4CE-0367-4011-89AA-A1007453C064}">
      <dgm:prSet/>
      <dgm:spPr/>
      <dgm:t>
        <a:bodyPr/>
        <a:lstStyle/>
        <a:p>
          <a:endParaRPr lang="ru-KZ"/>
        </a:p>
      </dgm:t>
    </dgm:pt>
    <dgm:pt modelId="{2E9CB25D-4BC1-4B67-807F-6E18B540B11D}" type="sibTrans" cxnId="{ED9AB4CE-0367-4011-89AA-A1007453C064}">
      <dgm:prSet/>
      <dgm:spPr/>
      <dgm:t>
        <a:bodyPr/>
        <a:lstStyle/>
        <a:p>
          <a:endParaRPr lang="ru-KZ"/>
        </a:p>
      </dgm:t>
    </dgm:pt>
    <dgm:pt modelId="{7B071294-F468-46CD-8C1C-833FED0B4DCD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Metallic and nonmetallic character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1F44EC75-B641-427B-9929-F9B940252F0A}" type="parTrans" cxnId="{17898526-510C-4387-977B-6FC19ED63CCF}">
      <dgm:prSet/>
      <dgm:spPr/>
      <dgm:t>
        <a:bodyPr/>
        <a:lstStyle/>
        <a:p>
          <a:endParaRPr lang="ru-KZ"/>
        </a:p>
      </dgm:t>
    </dgm:pt>
    <dgm:pt modelId="{51148A2E-AE7C-4F00-BF62-E496964165D7}" type="sibTrans" cxnId="{17898526-510C-4387-977B-6FC19ED63CCF}">
      <dgm:prSet/>
      <dgm:spPr/>
      <dgm:t>
        <a:bodyPr/>
        <a:lstStyle/>
        <a:p>
          <a:endParaRPr lang="ru-KZ"/>
        </a:p>
      </dgm:t>
    </dgm:pt>
    <dgm:pt modelId="{2C5E2CB8-F938-4322-9FAD-5C590EF37AFE}" type="pres">
      <dgm:prSet presAssocID="{D69365B8-C270-4390-9E5B-71F232C1DCC7}" presName="diagram" presStyleCnt="0">
        <dgm:presLayoutVars>
          <dgm:dir/>
          <dgm:resizeHandles val="exact"/>
        </dgm:presLayoutVars>
      </dgm:prSet>
      <dgm:spPr/>
    </dgm:pt>
    <dgm:pt modelId="{0CC35593-D437-4016-889F-3B2E5F457EE7}" type="pres">
      <dgm:prSet presAssocID="{2327599A-59FC-43C7-AD85-74A4D0329F69}" presName="node" presStyleLbl="node1" presStyleIdx="0" presStyleCnt="4">
        <dgm:presLayoutVars>
          <dgm:bulletEnabled val="1"/>
        </dgm:presLayoutVars>
      </dgm:prSet>
      <dgm:spPr/>
    </dgm:pt>
    <dgm:pt modelId="{29BCBBC8-131E-41F4-80FE-C4D9143D4520}" type="pres">
      <dgm:prSet presAssocID="{5EDCF69C-E275-4980-A341-032AA010E0BD}" presName="sibTrans" presStyleCnt="0"/>
      <dgm:spPr/>
    </dgm:pt>
    <dgm:pt modelId="{B131D5B8-D60E-4C13-856E-0561E0DD5F91}" type="pres">
      <dgm:prSet presAssocID="{C8827448-D2BF-4B9E-BDD2-FDEE3760181B}" presName="node" presStyleLbl="node1" presStyleIdx="1" presStyleCnt="4">
        <dgm:presLayoutVars>
          <dgm:bulletEnabled val="1"/>
        </dgm:presLayoutVars>
      </dgm:prSet>
      <dgm:spPr/>
    </dgm:pt>
    <dgm:pt modelId="{048C2DEC-A7F8-4EA5-A358-232E7A9DDACC}" type="pres">
      <dgm:prSet presAssocID="{5FEA5CFF-7A08-4D72-A9D2-98703042FF8C}" presName="sibTrans" presStyleCnt="0"/>
      <dgm:spPr/>
    </dgm:pt>
    <dgm:pt modelId="{F8B897CF-41B0-44F8-8B4A-DE8AC77010A9}" type="pres">
      <dgm:prSet presAssocID="{FE209E2C-6BA7-4D5F-8D96-666A11931B1B}" presName="node" presStyleLbl="node1" presStyleIdx="2" presStyleCnt="4">
        <dgm:presLayoutVars>
          <dgm:bulletEnabled val="1"/>
        </dgm:presLayoutVars>
      </dgm:prSet>
      <dgm:spPr/>
    </dgm:pt>
    <dgm:pt modelId="{36DBA049-A8FA-4D87-87A6-896F2D1F4EDA}" type="pres">
      <dgm:prSet presAssocID="{2E9CB25D-4BC1-4B67-807F-6E18B540B11D}" presName="sibTrans" presStyleCnt="0"/>
      <dgm:spPr/>
    </dgm:pt>
    <dgm:pt modelId="{D85E0A71-FFA8-4836-9FD1-AD37C9BA5478}" type="pres">
      <dgm:prSet presAssocID="{7B071294-F468-46CD-8C1C-833FED0B4DCD}" presName="node" presStyleLbl="node1" presStyleIdx="3" presStyleCnt="4">
        <dgm:presLayoutVars>
          <dgm:bulletEnabled val="1"/>
        </dgm:presLayoutVars>
      </dgm:prSet>
      <dgm:spPr/>
    </dgm:pt>
  </dgm:ptLst>
  <dgm:cxnLst>
    <dgm:cxn modelId="{7BCD220E-E1BB-4111-9F27-BFEAB8F6A85F}" srcId="{D69365B8-C270-4390-9E5B-71F232C1DCC7}" destId="{C8827448-D2BF-4B9E-BDD2-FDEE3760181B}" srcOrd="1" destOrd="0" parTransId="{8CFBE701-0080-4FC3-BCE4-B3F33049A173}" sibTransId="{5FEA5CFF-7A08-4D72-A9D2-98703042FF8C}"/>
    <dgm:cxn modelId="{17898526-510C-4387-977B-6FC19ED63CCF}" srcId="{D69365B8-C270-4390-9E5B-71F232C1DCC7}" destId="{7B071294-F468-46CD-8C1C-833FED0B4DCD}" srcOrd="3" destOrd="0" parTransId="{1F44EC75-B641-427B-9929-F9B940252F0A}" sibTransId="{51148A2E-AE7C-4F00-BF62-E496964165D7}"/>
    <dgm:cxn modelId="{1C444F72-2C45-47AE-AE9B-ACBEFE58F3D1}" type="presOf" srcId="{7B071294-F468-46CD-8C1C-833FED0B4DCD}" destId="{D85E0A71-FFA8-4836-9FD1-AD37C9BA5478}" srcOrd="0" destOrd="0" presId="urn:microsoft.com/office/officeart/2005/8/layout/default"/>
    <dgm:cxn modelId="{BBEEC972-9A05-402B-9744-756391C47BD0}" type="presOf" srcId="{FE209E2C-6BA7-4D5F-8D96-666A11931B1B}" destId="{F8B897CF-41B0-44F8-8B4A-DE8AC77010A9}" srcOrd="0" destOrd="0" presId="urn:microsoft.com/office/officeart/2005/8/layout/default"/>
    <dgm:cxn modelId="{03531559-DC65-4BD6-B1CF-CF6B3E88AE12}" srcId="{D69365B8-C270-4390-9E5B-71F232C1DCC7}" destId="{2327599A-59FC-43C7-AD85-74A4D0329F69}" srcOrd="0" destOrd="0" parTransId="{677D29EA-0B97-4BD7-95A9-C85496DCE71F}" sibTransId="{5EDCF69C-E275-4980-A341-032AA010E0BD}"/>
    <dgm:cxn modelId="{6C7EF195-9BDE-4840-B193-A3ECECFE717A}" type="presOf" srcId="{C8827448-D2BF-4B9E-BDD2-FDEE3760181B}" destId="{B131D5B8-D60E-4C13-856E-0561E0DD5F91}" srcOrd="0" destOrd="0" presId="urn:microsoft.com/office/officeart/2005/8/layout/default"/>
    <dgm:cxn modelId="{398CD2BC-7136-4F33-A5C5-0024C94FF757}" type="presOf" srcId="{2327599A-59FC-43C7-AD85-74A4D0329F69}" destId="{0CC35593-D437-4016-889F-3B2E5F457EE7}" srcOrd="0" destOrd="0" presId="urn:microsoft.com/office/officeart/2005/8/layout/default"/>
    <dgm:cxn modelId="{DE8DE4BE-828F-4332-B4AC-DC29199AA17E}" type="presOf" srcId="{D69365B8-C270-4390-9E5B-71F232C1DCC7}" destId="{2C5E2CB8-F938-4322-9FAD-5C590EF37AFE}" srcOrd="0" destOrd="0" presId="urn:microsoft.com/office/officeart/2005/8/layout/default"/>
    <dgm:cxn modelId="{ED9AB4CE-0367-4011-89AA-A1007453C064}" srcId="{D69365B8-C270-4390-9E5B-71F232C1DCC7}" destId="{FE209E2C-6BA7-4D5F-8D96-666A11931B1B}" srcOrd="2" destOrd="0" parTransId="{BBEC5BBE-175E-407F-A180-5EEE5BCEC45B}" sibTransId="{2E9CB25D-4BC1-4B67-807F-6E18B540B11D}"/>
    <dgm:cxn modelId="{655F52D0-AB34-4D9F-A368-4350594C46FE}" type="presParOf" srcId="{2C5E2CB8-F938-4322-9FAD-5C590EF37AFE}" destId="{0CC35593-D437-4016-889F-3B2E5F457EE7}" srcOrd="0" destOrd="0" presId="urn:microsoft.com/office/officeart/2005/8/layout/default"/>
    <dgm:cxn modelId="{B34EC500-868C-4F5F-BCAF-E39ECCEFF6B6}" type="presParOf" srcId="{2C5E2CB8-F938-4322-9FAD-5C590EF37AFE}" destId="{29BCBBC8-131E-41F4-80FE-C4D9143D4520}" srcOrd="1" destOrd="0" presId="urn:microsoft.com/office/officeart/2005/8/layout/default"/>
    <dgm:cxn modelId="{5E69BA5D-D320-44EC-AFC1-A2C5FC371558}" type="presParOf" srcId="{2C5E2CB8-F938-4322-9FAD-5C590EF37AFE}" destId="{B131D5B8-D60E-4C13-856E-0561E0DD5F91}" srcOrd="2" destOrd="0" presId="urn:microsoft.com/office/officeart/2005/8/layout/default"/>
    <dgm:cxn modelId="{2F8E6D9F-5C39-4808-900C-7FF9F89715AB}" type="presParOf" srcId="{2C5E2CB8-F938-4322-9FAD-5C590EF37AFE}" destId="{048C2DEC-A7F8-4EA5-A358-232E7A9DDACC}" srcOrd="3" destOrd="0" presId="urn:microsoft.com/office/officeart/2005/8/layout/default"/>
    <dgm:cxn modelId="{7C35DF6D-700A-4501-9A9B-3A435B4284A3}" type="presParOf" srcId="{2C5E2CB8-F938-4322-9FAD-5C590EF37AFE}" destId="{F8B897CF-41B0-44F8-8B4A-DE8AC77010A9}" srcOrd="4" destOrd="0" presId="urn:microsoft.com/office/officeart/2005/8/layout/default"/>
    <dgm:cxn modelId="{D3D531B1-8B0A-4201-9032-3C51A9C9219E}" type="presParOf" srcId="{2C5E2CB8-F938-4322-9FAD-5C590EF37AFE}" destId="{36DBA049-A8FA-4D87-87A6-896F2D1F4EDA}" srcOrd="5" destOrd="0" presId="urn:microsoft.com/office/officeart/2005/8/layout/default"/>
    <dgm:cxn modelId="{ECC8D0EC-5125-4EBC-8B66-EAB71E0611A8}" type="presParOf" srcId="{2C5E2CB8-F938-4322-9FAD-5C590EF37AFE}" destId="{D85E0A71-FFA8-4836-9FD1-AD37C9BA547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5593-D437-4016-889F-3B2E5F457EE7}">
      <dsp:nvSpPr>
        <dsp:cNvPr id="0" name=""/>
        <dsp:cNvSpPr/>
      </dsp:nvSpPr>
      <dsp:spPr>
        <a:xfrm>
          <a:off x="325007" y="217"/>
          <a:ext cx="2187996" cy="131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Atomic and ionic radii</a:t>
          </a:r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 dirty="0"/>
        </a:p>
      </dsp:txBody>
      <dsp:txXfrm>
        <a:off x="325007" y="217"/>
        <a:ext cx="2187996" cy="1312798"/>
      </dsp:txXfrm>
    </dsp:sp>
    <dsp:sp modelId="{B131D5B8-D60E-4C13-856E-0561E0DD5F91}">
      <dsp:nvSpPr>
        <dsp:cNvPr id="0" name=""/>
        <dsp:cNvSpPr/>
      </dsp:nvSpPr>
      <dsp:spPr>
        <a:xfrm>
          <a:off x="2731803" y="217"/>
          <a:ext cx="2187996" cy="131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Ionization energy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 dirty="0"/>
        </a:p>
      </dsp:txBody>
      <dsp:txXfrm>
        <a:off x="2731803" y="217"/>
        <a:ext cx="2187996" cy="1312798"/>
      </dsp:txXfrm>
    </dsp:sp>
    <dsp:sp modelId="{F8B897CF-41B0-44F8-8B4A-DE8AC77010A9}">
      <dsp:nvSpPr>
        <dsp:cNvPr id="0" name=""/>
        <dsp:cNvSpPr/>
      </dsp:nvSpPr>
      <dsp:spPr>
        <a:xfrm>
          <a:off x="5138599" y="217"/>
          <a:ext cx="2187996" cy="131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Electronegativity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 dirty="0"/>
        </a:p>
      </dsp:txBody>
      <dsp:txXfrm>
        <a:off x="5138599" y="217"/>
        <a:ext cx="2187996" cy="1312798"/>
      </dsp:txXfrm>
    </dsp:sp>
    <dsp:sp modelId="{D85E0A71-FFA8-4836-9FD1-AD37C9BA5478}">
      <dsp:nvSpPr>
        <dsp:cNvPr id="0" name=""/>
        <dsp:cNvSpPr/>
      </dsp:nvSpPr>
      <dsp:spPr>
        <a:xfrm>
          <a:off x="7545396" y="217"/>
          <a:ext cx="2187996" cy="131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Metallic and nonmetallic character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 dirty="0"/>
        </a:p>
      </dsp:txBody>
      <dsp:txXfrm>
        <a:off x="7545396" y="217"/>
        <a:ext cx="2187996" cy="131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Mendeleev's periodic system. General overview of elements.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02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A90EE-6A0F-9C1A-F3C3-92DD7577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/>
              <a:t>Metallic and nonmetallic character</a:t>
            </a:r>
            <a:endParaRPr lang="ru-KZ" dirty="0"/>
          </a:p>
        </p:txBody>
      </p:sp>
      <p:pic>
        <p:nvPicPr>
          <p:cNvPr id="4098" name="Picture 2" descr="7.6: Metals, Nonmetals, and Metalloids - Chemistry LibreTexts">
            <a:extLst>
              <a:ext uri="{FF2B5EF4-FFF2-40B4-BE49-F238E27FC236}">
                <a16:creationId xmlns:a16="http://schemas.microsoft.com/office/drawing/2014/main" id="{738DA200-A1F4-5BFB-A2CB-343DC624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2487018"/>
            <a:ext cx="4001315" cy="16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2" name="Straight Connector 4104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B8AB0-B2D4-7D4E-2071-6CF9A4AB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Metallic character increases down a group and decreases across a period.</a:t>
            </a:r>
          </a:p>
          <a:p>
            <a:r>
              <a:rPr lang="en-US" dirty="0"/>
              <a:t>Metals: Good conductors, malleable, form basic oxides.</a:t>
            </a:r>
          </a:p>
          <a:p>
            <a:r>
              <a:rPr lang="en-US" dirty="0"/>
              <a:t>Nonmetals: Insulators, brittle solids or gases, form acidic oxides.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diagonal from Boron to Astatine separates metals from nonmetals — the metalloid line (B, Si, Ge, As, Sb, </a:t>
            </a:r>
            <a:r>
              <a:rPr lang="en-US" dirty="0" err="1"/>
              <a:t>Te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This gradual transition reflects continuous change in electron attraction strength.</a:t>
            </a:r>
          </a:p>
          <a:p>
            <a:endParaRPr lang="ru-KZ" dirty="0"/>
          </a:p>
        </p:txBody>
      </p:sp>
      <p:sp>
        <p:nvSpPr>
          <p:cNvPr id="4113" name="Rectangle 4106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114" name="Rectangle 4108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84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58E59-6AB7-7A33-B1FC-FE7F02D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Oxidation states and chemical reactivity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15CEE-75AC-CB8C-77EB-6B8F09EA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2964"/>
          </a:xfrm>
        </p:spPr>
        <p:txBody>
          <a:bodyPr>
            <a:normAutofit/>
          </a:bodyPr>
          <a:lstStyle/>
          <a:p>
            <a:r>
              <a:rPr lang="en-US" dirty="0"/>
              <a:t>Periodic trends also influence the oxidation states and reactivity of elements.</a:t>
            </a:r>
          </a:p>
          <a:p>
            <a:r>
              <a:rPr lang="en-US" u="sng" dirty="0"/>
              <a:t>s-block</a:t>
            </a:r>
            <a:r>
              <a:rPr lang="en-US" dirty="0"/>
              <a:t>: fixed oxidation states (+1, +2).</a:t>
            </a:r>
          </a:p>
          <a:p>
            <a:r>
              <a:rPr lang="en-US" u="sng" dirty="0"/>
              <a:t>p-block</a:t>
            </a:r>
            <a:r>
              <a:rPr lang="en-US" dirty="0"/>
              <a:t>: multiple oxidation states due to variable ns and np electron participation.</a:t>
            </a:r>
          </a:p>
          <a:p>
            <a:r>
              <a:rPr lang="en-US" u="sng" dirty="0"/>
              <a:t>d-block</a:t>
            </a:r>
            <a:r>
              <a:rPr lang="en-US" dirty="0"/>
              <a:t>: wide range due to (n–1)d and ns interactions.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Reactivity trends:</a:t>
            </a:r>
          </a:p>
          <a:p>
            <a:r>
              <a:rPr lang="en-US" dirty="0"/>
              <a:t>Metals → more reactive down a group.</a:t>
            </a:r>
          </a:p>
          <a:p>
            <a:r>
              <a:rPr lang="en-US" dirty="0"/>
              <a:t>Nonmetals → more reactive up a group (especially halogens).</a:t>
            </a:r>
          </a:p>
          <a:p>
            <a:r>
              <a:rPr lang="en-US" dirty="0"/>
              <a:t>Mendeleev’s system accurately captured these periodic variations before electron theory existed.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6006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 b="1"/>
              <a:t>Transition and inner transition elements</a:t>
            </a:r>
            <a:endParaRPr lang="ru-KZ" sz="3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5BD2D-AD04-CE50-CC86-CC7F3EEA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92098"/>
            <a:ext cx="6909801" cy="36103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sz="1600" dirty="0"/>
              <a:t>Transition metals (d-block) show characteristic properties:</a:t>
            </a:r>
          </a:p>
          <a:p>
            <a:r>
              <a:rPr lang="en-US" sz="1600" dirty="0"/>
              <a:t>Variable oxidation states</a:t>
            </a:r>
          </a:p>
          <a:p>
            <a:r>
              <a:rPr lang="en-US" sz="1600" dirty="0"/>
              <a:t>Formation of colored compounds</a:t>
            </a:r>
          </a:p>
          <a:p>
            <a:r>
              <a:rPr lang="en-US" sz="1600" dirty="0"/>
              <a:t>Complex ion formation</a:t>
            </a:r>
          </a:p>
          <a:p>
            <a:r>
              <a:rPr lang="en-US" sz="1600" dirty="0"/>
              <a:t>Catalytic activity</a:t>
            </a:r>
          </a:p>
          <a:p>
            <a:r>
              <a:rPr lang="en-US" sz="1600" dirty="0"/>
              <a:t>Inner transition metals (f-block) — lanthanides and actinides — display similar ionic radii and reactivity due to shielding effects of 4f and 5f orbitals.</a:t>
            </a:r>
            <a:br>
              <a:rPr lang="en-US" sz="1600" dirty="0"/>
            </a:br>
            <a:r>
              <a:rPr lang="en-US" sz="1600" dirty="0"/>
              <a:t>They are critical in nuclear, magnetic, and photonic technologies.</a:t>
            </a:r>
          </a:p>
          <a:p>
            <a:endParaRPr lang="ru-KZ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BEC4FA-655E-B8BE-D890-4CBD0E63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451" b="130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Significance of Mendeleev’s system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Mendeleev’s table was revolutionary because it:</a:t>
            </a:r>
          </a:p>
          <a:p>
            <a:r>
              <a:rPr lang="en-US" dirty="0"/>
              <a:t>Organized known elements systematically.</a:t>
            </a:r>
          </a:p>
          <a:p>
            <a:r>
              <a:rPr lang="en-US" dirty="0"/>
              <a:t>Predicted undiscovered elements (e.g., aluminum → gallium).</a:t>
            </a:r>
          </a:p>
          <a:p>
            <a:r>
              <a:rPr lang="en-US" dirty="0"/>
              <a:t>Explained chemical periodicity before atomic theory was complete.</a:t>
            </a:r>
          </a:p>
          <a:p>
            <a:r>
              <a:rPr lang="en-US" dirty="0"/>
              <a:t>Provided the foundation for modern chemical classification, bonding theory, and quantum chemistry.</a:t>
            </a:r>
          </a:p>
          <a:p>
            <a:r>
              <a:rPr lang="en-US" dirty="0"/>
              <a:t>His insight demonstrated the unity of matter and the predictive power of scientific reasoning.</a:t>
            </a:r>
          </a:p>
          <a:p>
            <a:endParaRPr lang="ru-K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F4A6C-EC51-F0D8-9DFE-E3C638C2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5D376-B73B-1348-69DF-0DECACBD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periodic studies extend Mendeleev’s work into:</a:t>
            </a:r>
          </a:p>
          <a:p>
            <a:r>
              <a:rPr lang="en-US" dirty="0"/>
              <a:t>Synthetic elements (Z &gt; 100) in the actinide and transactinide series.</a:t>
            </a:r>
          </a:p>
          <a:p>
            <a:r>
              <a:rPr lang="en-US" dirty="0"/>
              <a:t>Periodic trends in atomic and ionic radii, ionization energy, and electron affinity.</a:t>
            </a:r>
          </a:p>
          <a:p>
            <a:r>
              <a:rPr lang="en-US" dirty="0"/>
              <a:t>Computational chemistry uses periodic relationships to predict new materials and reaction mechanisms.</a:t>
            </a:r>
          </a:p>
          <a:p>
            <a:r>
              <a:rPr lang="en-US" dirty="0"/>
              <a:t>The table remains an indispensable tool in education, research, and materials design.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7323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ster Mendeleev's Periodic Table of the Elements – Wall Art | UkPosters">
            <a:extLst>
              <a:ext uri="{FF2B5EF4-FFF2-40B4-BE49-F238E27FC236}">
                <a16:creationId xmlns:a16="http://schemas.microsoft.com/office/drawing/2014/main" id="{87E8E723-21C4-D40C-CB5C-7F87B427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307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CD4DD-C8D7-E833-087E-9C293796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The periodic table as a universal framework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B5BBA-0379-40D5-62B5-2C8437CF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The periodic system is more than a chart — it is a conceptual framework connecting all areas of chemistry and physics.</a:t>
            </a:r>
            <a:br>
              <a:rPr lang="en-US" sz="2800" dirty="0"/>
            </a:br>
            <a:r>
              <a:rPr lang="en-US" sz="2800" dirty="0"/>
              <a:t>It unites the microscopic world of atomic structure with the macroscopic properties of matter.</a:t>
            </a:r>
            <a:br>
              <a:rPr lang="en-US" sz="2800" dirty="0"/>
            </a:br>
            <a:r>
              <a:rPr lang="en-US" sz="2800" dirty="0"/>
              <a:t>From predicting compound stability to designing semiconductors and pharmaceuticals, the periodic table continues to guide scientific discovery.</a:t>
            </a:r>
          </a:p>
          <a:p>
            <a:endParaRPr lang="ru-K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27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ериодическая таблица элементов">
            <a:extLst>
              <a:ext uri="{FF2B5EF4-FFF2-40B4-BE49-F238E27FC236}">
                <a16:creationId xmlns:a16="http://schemas.microsoft.com/office/drawing/2014/main" id="{275448B6-72D2-206C-6012-614EBEB7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5741" b="671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176BB-5295-AEE0-D870-B0028D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DBB6C-685B-B647-26FA-467ACD3D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Mendeleev’s periodic law established a structured view of the elements based on periodic recurrence of properties.</a:t>
            </a:r>
          </a:p>
          <a:p>
            <a:r>
              <a:rPr lang="en-US" dirty="0"/>
              <a:t>Modern periodic law refines this by relating periodicity to atomic number and electron configuration.</a:t>
            </a:r>
          </a:p>
          <a:p>
            <a:r>
              <a:rPr lang="en-US" dirty="0"/>
              <a:t>The table organizes elements into blocks and groups that reflect trends in size, energy, and reactivity.</a:t>
            </a:r>
          </a:p>
          <a:p>
            <a:r>
              <a:rPr lang="en-US" dirty="0"/>
              <a:t>Understanding these trends enables prediction of chemical behavior, bonding patterns, and material properties.</a:t>
            </a:r>
          </a:p>
          <a:p>
            <a:r>
              <a:rPr lang="en-US" dirty="0"/>
              <a:t>The periodic table, born from Mendeleev’s genius, remains the cornerstone of modern chemistry — a living document of the laws governing atomic structure, reactivity, and the unity of all matter.</a:t>
            </a:r>
          </a:p>
          <a:p>
            <a:endParaRPr lang="ru-K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938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b="1" dirty="0"/>
              <a:t>Historical background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8ABE25-B563-8238-93C1-ACBBD387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67628"/>
            <a:ext cx="4020297" cy="2103075"/>
          </a:xfrm>
          <a:prstGeom prst="rect">
            <a:avLst/>
          </a:prstGeom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bereiner's Triads 02">
            <a:extLst>
              <a:ext uri="{FF2B5EF4-FFF2-40B4-BE49-F238E27FC236}">
                <a16:creationId xmlns:a16="http://schemas.microsoft.com/office/drawing/2014/main" id="{192FBCC2-6E57-777B-7E04-9B90888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3325461"/>
            <a:ext cx="4020296" cy="22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sz="1900"/>
              <a:t>Before Mendeleev’s discovery, chemists sought to organize elements according to their chemical and physical properties.</a:t>
            </a:r>
            <a:br>
              <a:rPr lang="en-US" sz="1900"/>
            </a:br>
            <a:r>
              <a:rPr lang="en-US" sz="1900"/>
              <a:t>Early attempts included:</a:t>
            </a:r>
          </a:p>
          <a:p>
            <a:r>
              <a:rPr lang="en-US" sz="1900"/>
              <a:t>Dobereiner’s Triads (1829): Grouped elements in sets of three based on similar properties.</a:t>
            </a:r>
          </a:p>
          <a:p>
            <a:r>
              <a:rPr lang="en-US" sz="1900"/>
              <a:t>Newlands’ Law of Octaves (1864): Proposed periodic repetition every eight elements.</a:t>
            </a:r>
            <a:br>
              <a:rPr lang="en-US" sz="1900"/>
            </a:br>
            <a:r>
              <a:rPr lang="en-US" sz="1900"/>
              <a:t>However, these systems failed to predict unknown elements accurately.</a:t>
            </a:r>
            <a:br>
              <a:rPr lang="en-US" sz="1900"/>
            </a:br>
            <a:r>
              <a:rPr lang="en-US" sz="1900"/>
              <a:t>The true breakthrough came in 1869, when Dmitri Ivanovich Mendeleev developed a systematic table based on atomic masses and recurring chemical behavior.</a:t>
            </a:r>
          </a:p>
          <a:p>
            <a:endParaRPr lang="ru-KZ" sz="190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Mendeleev’s periodic law</a:t>
            </a:r>
            <a:endParaRPr lang="ru-KZ" dirty="0"/>
          </a:p>
        </p:txBody>
      </p:sp>
      <p:pic>
        <p:nvPicPr>
          <p:cNvPr id="4" name="Рисунок 3" descr="Изображение выглядит как Человеческое лицо, портрет, Борода человек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66416A-E131-1A10-145F-A276E080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88" y="645106"/>
            <a:ext cx="3815435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700" dirty="0"/>
              <a:t>Mendeleev proposed the Periodic Law:</a:t>
            </a:r>
          </a:p>
          <a:p>
            <a:r>
              <a:rPr lang="en-US" sz="1700" dirty="0"/>
              <a:t>“The properties of the elements are a periodic function of their atomic masses.”</a:t>
            </a:r>
            <a:br>
              <a:rPr lang="en-US" sz="1700" dirty="0"/>
            </a:br>
            <a:r>
              <a:rPr lang="en-US" sz="1700" dirty="0"/>
              <a:t>He arranged 63 known elements in rows (periods) and columns (groups) so that elements with similar properties aligned vertically.</a:t>
            </a:r>
            <a:br>
              <a:rPr lang="en-US" sz="1700" dirty="0"/>
            </a:br>
            <a:r>
              <a:rPr lang="en-US" sz="1700" dirty="0"/>
              <a:t>Crucially, Mendeleev left gaps for elements not yet discovered (e.g., gallium, scandium, germanium) and predicted their properties with remarkable accuracy.</a:t>
            </a:r>
            <a:br>
              <a:rPr lang="en-US" sz="1700" dirty="0"/>
            </a:br>
            <a:r>
              <a:rPr lang="en-US" sz="1700" dirty="0"/>
              <a:t>This predictive power validated his periodic system.</a:t>
            </a:r>
          </a:p>
          <a:p>
            <a:endParaRPr lang="ru-KZ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700" b="1"/>
              <a:t>Features of Mendeleev’s table</a:t>
            </a:r>
            <a:endParaRPr lang="ru-KZ" sz="3700"/>
          </a:p>
        </p:txBody>
      </p:sp>
      <p:pic>
        <p:nvPicPr>
          <p:cNvPr id="2050" name="Picture 2" descr="Poster Mendeleev's Periodic Table of the Elements – Wall Art | UkPosters">
            <a:extLst>
              <a:ext uri="{FF2B5EF4-FFF2-40B4-BE49-F238E27FC236}">
                <a16:creationId xmlns:a16="http://schemas.microsoft.com/office/drawing/2014/main" id="{88A436F5-BE92-8CA0-6D49-63CE5D93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52942"/>
            <a:ext cx="6909801" cy="48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4" name="Straight Connector 2056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sz="1700" dirty="0"/>
              <a:t>Mendeleev’s original table organized elements by increasing atomic mass, but also prioritized chemical similarities.</a:t>
            </a:r>
          </a:p>
          <a:p>
            <a:r>
              <a:rPr lang="en-US" sz="1700" dirty="0"/>
              <a:t>Each horizontal period showed gradual changes in properties.</a:t>
            </a:r>
          </a:p>
          <a:p>
            <a:r>
              <a:rPr lang="en-US" sz="1700" dirty="0"/>
              <a:t>Each vertical group contained elements with related valencies and reactivity.</a:t>
            </a:r>
            <a:br>
              <a:rPr lang="en-US" sz="1700" dirty="0"/>
            </a:br>
            <a:r>
              <a:rPr lang="en-US" sz="1700" dirty="0"/>
              <a:t>He sometimes reversed the order of elements (e.g., </a:t>
            </a:r>
            <a:r>
              <a:rPr lang="en-US" sz="1700" dirty="0" err="1"/>
              <a:t>Te</a:t>
            </a:r>
            <a:r>
              <a:rPr lang="en-US" sz="1700" dirty="0"/>
              <a:t> and I) to preserve property alignment — an early hint that atomic number, not mass, determined periodicity.</a:t>
            </a:r>
          </a:p>
          <a:p>
            <a:endParaRPr lang="ru-KZ" sz="1700" dirty="0"/>
          </a:p>
        </p:txBody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66" name="Rectangle 2060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Discovery of atomic number</a:t>
            </a:r>
            <a:endParaRPr lang="ru-KZ" dirty="0"/>
          </a:p>
        </p:txBody>
      </p:sp>
      <p:pic>
        <p:nvPicPr>
          <p:cNvPr id="3074" name="Picture 2" descr="MOSELEY'S EXPERIMENT - PERIODIC LAW">
            <a:extLst>
              <a:ext uri="{FF2B5EF4-FFF2-40B4-BE49-F238E27FC236}">
                <a16:creationId xmlns:a16="http://schemas.microsoft.com/office/drawing/2014/main" id="{BBD43F19-F22B-66DF-2FD7-01CAFE29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796791"/>
            <a:ext cx="4001315" cy="30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In 1913, Henry Moseley demonstrated that atomic number (the number of protons) — not atomic mass — defined the element’s identity.</a:t>
            </a:r>
            <a:br>
              <a:rPr lang="en-US" dirty="0"/>
            </a:br>
            <a:r>
              <a:rPr lang="en-US" dirty="0"/>
              <a:t>Moseley’s experiments using X-ray spectra led to the modern periodic law:</a:t>
            </a:r>
          </a:p>
          <a:p>
            <a:r>
              <a:rPr lang="en-US" dirty="0"/>
              <a:t>“The physical and chemical properties of the elements are periodic functions of their atomic numbers.”</a:t>
            </a:r>
            <a:br>
              <a:rPr lang="en-US" dirty="0"/>
            </a:br>
            <a:r>
              <a:rPr lang="en-US" dirty="0"/>
              <a:t>This corrected earlier anomalies and established the modern periodic table that remains the foundation of chemistry today.</a:t>
            </a:r>
          </a:p>
          <a:p>
            <a:pPr marL="0" indent="0">
              <a:buNone/>
            </a:pPr>
            <a:endParaRPr lang="ru-KZ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F64301-68F0-B589-CA01-2000961C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451" b="130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The modern periodic table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1700"/>
              <a:t>Modern periodic tables are arranged by increasing atomic number (Z), not mass.</a:t>
            </a:r>
            <a:br>
              <a:rPr lang="en-US" sz="1700"/>
            </a:br>
            <a:r>
              <a:rPr lang="en-US" sz="1700"/>
              <a:t>Key structural features:</a:t>
            </a:r>
          </a:p>
          <a:p>
            <a:r>
              <a:rPr lang="en-US" sz="1700"/>
              <a:t>7 periods (horizontal rows)</a:t>
            </a:r>
          </a:p>
          <a:p>
            <a:r>
              <a:rPr lang="en-US" sz="1700"/>
              <a:t>18 groups (vertical columns)</a:t>
            </a:r>
          </a:p>
          <a:p>
            <a:r>
              <a:rPr lang="en-US" sz="1700"/>
              <a:t>4 major blocks based on electron configuration:</a:t>
            </a:r>
          </a:p>
          <a:p>
            <a:pPr lvl="1"/>
            <a:r>
              <a:rPr lang="en-US" sz="1700"/>
              <a:t>s-block: Groups 1–2</a:t>
            </a:r>
          </a:p>
          <a:p>
            <a:pPr lvl="1"/>
            <a:r>
              <a:rPr lang="en-US" sz="1700"/>
              <a:t>p-block: Groups 13–18</a:t>
            </a:r>
          </a:p>
          <a:p>
            <a:pPr lvl="1"/>
            <a:r>
              <a:rPr lang="en-US" sz="1700"/>
              <a:t>d-block: Transition metals (Groups 3–12)</a:t>
            </a:r>
          </a:p>
          <a:p>
            <a:pPr lvl="1"/>
            <a:r>
              <a:rPr lang="en-US" sz="1700"/>
              <a:t>f-block: Lanthanides and actinides (inner transition metals)</a:t>
            </a:r>
          </a:p>
          <a:p>
            <a:r>
              <a:rPr lang="en-US" sz="1700"/>
              <a:t>This arrangement reflects periodic recurrence in valence electron configurations, which dictate chemical behavior.</a:t>
            </a:r>
          </a:p>
          <a:p>
            <a:endParaRPr lang="ru-KZ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ABFA6-5C94-8789-1DC8-B6A6232E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Electronic structure and periodicity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C86168C-E814-36E0-CC1C-688E78A7F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Elemental properties repeat because valence electron configurations repeat periodically.</a:t>
                </a:r>
                <a:br>
                  <a:rPr lang="en-US" dirty="0"/>
                </a:br>
                <a:r>
                  <a:rPr lang="en-US" dirty="0"/>
                  <a:t>Example progression across Period 2: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1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2</m:t>
                        </m:r>
                      </m:sup>
                    </m:sSup>
                    <m:r>
                      <a:rPr lang="ar-IQ"/>
                      <m:t>2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1</m:t>
                        </m:r>
                      </m:sup>
                    </m:sSup>
                    <m:r>
                      <m:rPr>
                        <m:nor/>
                      </m:rPr>
                      <a:rPr lang="ar-IQ" i="1"/>
                      <m:t> </m:t>
                    </m:r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i="1"/>
                          <m:t>𝐿𝑖</m:t>
                        </m:r>
                      </m:e>
                    </m:d>
                    <m:r>
                      <a:rPr lang="ar-IQ"/>
                      <m:t>→</m:t>
                    </m:r>
                    <m:r>
                      <a:rPr lang="ar-IQ"/>
                      <m:t>1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2</m:t>
                        </m:r>
                      </m:sup>
                    </m:sSup>
                    <m:r>
                      <a:rPr lang="ar-IQ"/>
                      <m:t>2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2</m:t>
                        </m:r>
                      </m:sup>
                    </m:sSup>
                    <m:r>
                      <a:rPr lang="ar-IQ"/>
                      <m:t>2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𝑝</m:t>
                        </m:r>
                      </m:e>
                      <m:sup>
                        <m:r>
                          <a:rPr lang="ar-IQ"/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ar-IQ" i="1"/>
                      <m:t> </m:t>
                    </m:r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i="1"/>
                          <m:t>𝑁𝑒</m:t>
                        </m:r>
                      </m:e>
                    </m:d>
                  </m:oMath>
                </a14:m>
                <a:endParaRPr lang="ar-IQ" b="0" dirty="0"/>
              </a:p>
              <a:p>
                <a:r>
                  <a:rPr lang="en-US" dirty="0"/>
                  <a:t>This systematic filling of electron shells leads to periodic variations in: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periodicity arises from quantized electronic structure.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C86168C-E814-36E0-CC1C-688E78A7F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39DBD9C-7379-86BA-BB69-A91F049E6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445286"/>
              </p:ext>
            </p:extLst>
          </p:nvPr>
        </p:nvGraphicFramePr>
        <p:xfrm>
          <a:off x="1036320" y="3429000"/>
          <a:ext cx="10058400" cy="131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86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E8462-94D0-EBA7-15B1-6DA68017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elements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C748E-9A14-FC74-9359-41446BBE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s-block elements: Highly reactive metals (e.g., Na, Ca); low ionization energies.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p-block elements: Nonmetals, metalloids, and some metals (e.g., C, O, Al, Cl).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d-block elements: Transition metals with variable oxidation states and colored 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f-block elements: Lanthanides and actinides with complex electron configurations and magnetic properties.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Each block corresponds to the type of orbital being filled by valence electrons.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4107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9869-0CA5-FE76-9187-821E3419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Groups and periodic trends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9A8507-5591-BDA9-E5E6-B8B081F84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Elements within a group exhibit similar valence configurations, leading to consistent chemical properties.</a:t>
                </a:r>
                <a:br>
                  <a:rPr lang="en-US" dirty="0"/>
                </a:br>
                <a:r>
                  <a:rPr lang="en-US" dirty="0"/>
                  <a:t>For example:</a:t>
                </a:r>
                <a:br>
                  <a:rPr lang="en-US" dirty="0"/>
                </a:br>
                <a:r>
                  <a:rPr lang="en-US" dirty="0"/>
                  <a:t>Group 1 → Alkali metals →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configuration → strong reducing agents.</a:t>
                </a:r>
                <a:br>
                  <a:rPr lang="en-US" dirty="0"/>
                </a:br>
                <a:r>
                  <a:rPr lang="en-US" dirty="0"/>
                  <a:t>Group 17 → Halogens →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𝑠</m:t>
                        </m:r>
                      </m:e>
                      <m:sup>
                        <m:r>
                          <a:rPr lang="ar-IQ"/>
                          <m:t>2</m:t>
                        </m:r>
                      </m:sup>
                    </m:sSup>
                    <m:r>
                      <a:rPr lang="ar-IQ" i="1"/>
                      <m:t>𝑛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𝑝</m:t>
                        </m:r>
                      </m:e>
                      <m:sup>
                        <m:r>
                          <a:rPr lang="ar-IQ"/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configuration → strong oxidizing agents.</a:t>
                </a:r>
              </a:p>
              <a:p>
                <a:r>
                  <a:rPr lang="en-US" dirty="0"/>
                  <a:t>Across a period:</a:t>
                </a:r>
              </a:p>
              <a:p>
                <a:r>
                  <a:rPr lang="en-US" dirty="0"/>
                  <a:t>Atomic radius decreases (nuclei pull electrons closer).</a:t>
                </a:r>
              </a:p>
              <a:p>
                <a:r>
                  <a:rPr lang="en-US" dirty="0"/>
                  <a:t>Ionization energy increases.</a:t>
                </a:r>
              </a:p>
              <a:p>
                <a:r>
                  <a:rPr lang="en-US" dirty="0"/>
                  <a:t>Electronegativity increases.</a:t>
                </a:r>
              </a:p>
              <a:p>
                <a:r>
                  <a:rPr lang="en-US" dirty="0"/>
                  <a:t>Down a group: opposite trends occur due to increasing principal quantum number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9A8507-5591-BDA9-E5E6-B8B081F8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35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1228</Words>
  <Application>Microsoft Office PowerPoint</Application>
  <PresentationFormat>Широкоэкранный</PresentationFormat>
  <Paragraphs>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Wingdings</vt:lpstr>
      <vt:lpstr>Тема Office</vt:lpstr>
      <vt:lpstr>Ретро</vt:lpstr>
      <vt:lpstr>Mendeleev's periodic system. General overview of elements.</vt:lpstr>
      <vt:lpstr>Historical background</vt:lpstr>
      <vt:lpstr>Mendeleev’s periodic law</vt:lpstr>
      <vt:lpstr>Features of Mendeleev’s table</vt:lpstr>
      <vt:lpstr>Discovery of atomic number</vt:lpstr>
      <vt:lpstr>The modern periodic table</vt:lpstr>
      <vt:lpstr>Electronic structure and periodicity</vt:lpstr>
      <vt:lpstr>Classification of elements</vt:lpstr>
      <vt:lpstr>Groups and periodic trends</vt:lpstr>
      <vt:lpstr>Metallic and nonmetallic character</vt:lpstr>
      <vt:lpstr>Oxidation states and chemical reactivity</vt:lpstr>
      <vt:lpstr>Transition and inner transition elements</vt:lpstr>
      <vt:lpstr>Significance of Mendeleev’s system</vt:lpstr>
      <vt:lpstr>Application</vt:lpstr>
      <vt:lpstr>The periodic table as a universal framework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2025-11-05T14:39:15Z</dcterms:modified>
</cp:coreProperties>
</file>